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1" r:id="rId4"/>
    <p:sldId id="292" r:id="rId5"/>
    <p:sldId id="290" r:id="rId6"/>
    <p:sldId id="294" r:id="rId7"/>
    <p:sldId id="283" r:id="rId8"/>
    <p:sldId id="289" r:id="rId9"/>
    <p:sldId id="282" r:id="rId10"/>
    <p:sldId id="295" r:id="rId11"/>
    <p:sldId id="297" r:id="rId12"/>
    <p:sldId id="298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85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E50649B-2B3F-4B3F-B34C-B6165FFF26D5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AD022A2-6164-4CAE-BCF8-BFF723002F8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7772400" cy="2379711"/>
          </a:xfrm>
        </p:spPr>
        <p:txBody>
          <a:bodyPr/>
          <a:lstStyle/>
          <a:p>
            <a:r>
              <a:rPr lang="ko-KR" altLang="en-US" sz="2800" dirty="0" smtClean="0"/>
              <a:t>자원과 환경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4400" dirty="0" smtClean="0"/>
              <a:t>Ch. 5. </a:t>
            </a:r>
            <a:r>
              <a:rPr lang="ko-KR" altLang="en-US" sz="4400" dirty="0" smtClean="0"/>
              <a:t>화석 연료</a:t>
            </a:r>
            <a:endParaRPr lang="ko-KR" altLang="en-US" sz="4400" dirty="0"/>
          </a:p>
        </p:txBody>
      </p:sp>
      <p:sp>
        <p:nvSpPr>
          <p:cNvPr id="4" name="직사각형 3"/>
          <p:cNvSpPr/>
          <p:nvPr/>
        </p:nvSpPr>
        <p:spPr>
          <a:xfrm>
            <a:off x="323528" y="6021288"/>
            <a:ext cx="72779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http://www.telegraph.co.uk/finance/newsbysector/energy/oilandgas/9329185/Cairn-agrees-414m-deal-for-North-Sea-oil-field-owner-Nautical-Petroleum.html</a:t>
            </a:r>
          </a:p>
        </p:txBody>
      </p:sp>
      <p:pic>
        <p:nvPicPr>
          <p:cNvPr id="1026" name="Picture 2" descr="http://www.korearth.net/lecture/gen_geo/earth_present/ch05/fi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820" y="2204864"/>
            <a:ext cx="5905500" cy="368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6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화석의 흔적으로 보는 견해</a:t>
            </a:r>
            <a:r>
              <a:rPr lang="en-US" altLang="ko-KR" dirty="0" smtClean="0"/>
              <a:t>: </a:t>
            </a:r>
            <a:r>
              <a:rPr lang="en-US" altLang="ko-KR" dirty="0"/>
              <a:t>http://www.korearth.net/lecture/paleo/oldest_fossil/oldest_fossil.php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화석이 아닐 것으로 보는 견해</a:t>
            </a:r>
            <a:r>
              <a:rPr lang="en-US" altLang="ko-KR" dirty="0" smtClean="0"/>
              <a:t>:</a:t>
            </a:r>
          </a:p>
          <a:p>
            <a:r>
              <a:rPr lang="en-US" altLang="ko-KR" dirty="0"/>
              <a:t>http://www.nature.com/news/2011/110220/full/news.2011.110.html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4502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400" dirty="0" smtClean="0"/>
              <a:t>최초의 생명체의 증거 </a:t>
            </a:r>
            <a:r>
              <a:rPr lang="en-US" altLang="ko-KR" sz="2400" dirty="0" smtClean="0"/>
              <a:t>2</a:t>
            </a:r>
          </a:p>
          <a:p>
            <a:pPr marL="800100" lvl="1" indent="-342900"/>
            <a:r>
              <a:rPr lang="en-US" altLang="ko-KR" sz="2400" dirty="0"/>
              <a:t>Banded Iron </a:t>
            </a:r>
            <a:r>
              <a:rPr lang="en-US" altLang="ko-KR" sz="2400" dirty="0" smtClean="0"/>
              <a:t>Formation of </a:t>
            </a:r>
            <a:r>
              <a:rPr lang="en-US" altLang="ko-KR" sz="2400" dirty="0" err="1" smtClean="0"/>
              <a:t>Nuvvuagittuq</a:t>
            </a:r>
            <a:r>
              <a:rPr lang="en-US" altLang="ko-KR" sz="2400" dirty="0" smtClean="0"/>
              <a:t> Greenstone Belt, </a:t>
            </a:r>
            <a:r>
              <a:rPr lang="en-US" altLang="ko-KR" sz="2400" dirty="0" err="1" smtClean="0"/>
              <a:t>Nothern</a:t>
            </a:r>
            <a:r>
              <a:rPr lang="en-US" altLang="ko-KR" sz="2400" dirty="0" smtClean="0"/>
              <a:t> Quebec, Canada</a:t>
            </a:r>
          </a:p>
          <a:p>
            <a:pPr marL="800100" lvl="1" indent="-342900"/>
            <a:r>
              <a:rPr lang="en-US" altLang="ko-KR" sz="2400" dirty="0" smtClean="0"/>
              <a:t>37</a:t>
            </a:r>
            <a:r>
              <a:rPr lang="ko-KR" altLang="en-US" sz="2400" dirty="0" smtClean="0"/>
              <a:t>억</a:t>
            </a:r>
            <a:r>
              <a:rPr lang="en-US" altLang="ko-KR" sz="2400" dirty="0" smtClean="0"/>
              <a:t>-42</a:t>
            </a:r>
            <a:r>
              <a:rPr lang="ko-KR" altLang="en-US" sz="2400" dirty="0" smtClean="0"/>
              <a:t>억년 전으로 추정</a:t>
            </a:r>
            <a:endParaRPr lang="en-US" altLang="ko-KR" sz="2400" dirty="0" smtClean="0"/>
          </a:p>
          <a:p>
            <a:pPr marL="800100" lvl="1" indent="-342900"/>
            <a:r>
              <a:rPr lang="ko-KR" altLang="en-US" sz="2400" dirty="0" err="1" smtClean="0"/>
              <a:t>처어트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층에서 미생물 화석을 관찰했다고 주장</a:t>
            </a:r>
            <a:r>
              <a:rPr lang="en-US" altLang="ko-KR" sz="2400" dirty="0" smtClean="0"/>
              <a:t> 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996952"/>
            <a:ext cx="3211943" cy="362197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295613" y="2564904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ko-KR" dirty="0" smtClean="0"/>
          </a:p>
          <a:p>
            <a:r>
              <a:rPr lang="en-US" altLang="ko-KR" dirty="0"/>
              <a:t>Banded Iron Formation of </a:t>
            </a:r>
            <a:r>
              <a:rPr lang="en-US" altLang="ko-KR" dirty="0" err="1"/>
              <a:t>Nuvvuagittuq</a:t>
            </a:r>
            <a:r>
              <a:rPr lang="en-US" altLang="ko-KR" dirty="0"/>
              <a:t> Greenstone </a:t>
            </a:r>
            <a:r>
              <a:rPr lang="en-US" altLang="ko-KR" dirty="0" smtClean="0"/>
              <a:t>Belt</a:t>
            </a:r>
          </a:p>
          <a:p>
            <a:endParaRPr lang="en-US" altLang="ko-KR" dirty="0"/>
          </a:p>
          <a:p>
            <a:r>
              <a:rPr lang="en-US" altLang="ko-KR" dirty="0" smtClean="0"/>
              <a:t>Exhibit </a:t>
            </a:r>
            <a:r>
              <a:rPr lang="en-US" altLang="ko-KR" dirty="0"/>
              <a:t>in the Redpath Museum, McGill University - Montreal, Quebec, </a:t>
            </a:r>
            <a:r>
              <a:rPr lang="en-US" altLang="ko-KR" dirty="0" smtClean="0"/>
              <a:t>Canada</a:t>
            </a:r>
          </a:p>
          <a:p>
            <a:endParaRPr lang="en-US" altLang="ko-KR" dirty="0"/>
          </a:p>
          <a:p>
            <a:r>
              <a:rPr lang="en-US" altLang="ko-KR" sz="1200" dirty="0"/>
              <a:t>https://commons.wikimedia.org/w/index.php?search=banded+iron+formation+Nuvvuagittuq+&amp;title=Special:Search&amp;profile=default&amp;fulltext=1&amp;searchToken=9hpayaqlmbuay1udk6s6tdzl6#/media/File:Porpoise_Cove_(Nuvvuagittuq)_banded_iron_formation,_northern_Quebec,_metamorphosed_3.8_billion_years_ago,_magnetite_and_quartz_-_Redpath_Museum_-_McGill_University_-_Montreal,_Canada_-_DSC07889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7822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14" y="1456220"/>
            <a:ext cx="6985000" cy="47117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899592" y="236457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최초의 생명체의 증거 </a:t>
            </a:r>
            <a:r>
              <a:rPr lang="en-US" altLang="ko-KR" dirty="0" smtClean="0"/>
              <a:t>3</a:t>
            </a:r>
          </a:p>
          <a:p>
            <a:r>
              <a:rPr lang="en-US" altLang="ko-KR" dirty="0" smtClean="0"/>
              <a:t>Precambrian </a:t>
            </a:r>
            <a:r>
              <a:rPr lang="en-US" altLang="ko-KR" dirty="0"/>
              <a:t>stromatolites </a:t>
            </a:r>
            <a:r>
              <a:rPr lang="en-US" altLang="ko-KR" dirty="0" smtClean="0"/>
              <a:t>- 35</a:t>
            </a:r>
            <a:r>
              <a:rPr lang="ko-KR" altLang="en-US" dirty="0" smtClean="0"/>
              <a:t>억년 전 미생물 흔적 발견</a:t>
            </a:r>
            <a:endParaRPr lang="en-US" altLang="ko-KR" dirty="0" smtClean="0"/>
          </a:p>
          <a:p>
            <a:r>
              <a:rPr lang="en-US" altLang="ko-KR" dirty="0" smtClean="0"/>
              <a:t>in </a:t>
            </a:r>
            <a:r>
              <a:rPr lang="en-US" altLang="ko-KR" dirty="0"/>
              <a:t>the </a:t>
            </a:r>
            <a:r>
              <a:rPr lang="en-US" altLang="ko-KR" dirty="0" err="1" smtClean="0"/>
              <a:t>Siyeh</a:t>
            </a:r>
            <a:r>
              <a:rPr lang="en-US" altLang="ko-KR" dirty="0" smtClean="0"/>
              <a:t>, </a:t>
            </a:r>
            <a:r>
              <a:rPr lang="en-US" altLang="ko-KR" dirty="0"/>
              <a:t>Formation, Glacier National </a:t>
            </a:r>
            <a:r>
              <a:rPr lang="en-US" altLang="ko-KR" dirty="0" smtClean="0"/>
              <a:t>Park, USA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892820" y="6392361"/>
            <a:ext cx="735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https://en.wikipedia.org/wiki/Abiogenesis#/media/File:Stromatolites.jpg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12759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en-US" altLang="ko-KR" dirty="0" smtClean="0"/>
              <a:t>5-1. </a:t>
            </a:r>
            <a:r>
              <a:rPr lang="ko-KR" altLang="en-US" dirty="0" smtClean="0"/>
              <a:t>지구상의 생물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과거와 현재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ko-KR" sz="3200" dirty="0" smtClean="0"/>
              <a:t>5-1-1. </a:t>
            </a:r>
            <a:r>
              <a:rPr lang="ko-KR" altLang="en-US" sz="3200" dirty="0" smtClean="0"/>
              <a:t>생명의 기원</a:t>
            </a:r>
            <a:endParaRPr lang="en-US" altLang="ko-KR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/>
              <a:t>자연 </a:t>
            </a:r>
            <a:r>
              <a:rPr lang="ko-KR" altLang="en-US" sz="3200" dirty="0" err="1" smtClean="0"/>
              <a:t>발생설</a:t>
            </a:r>
            <a:r>
              <a:rPr lang="ko-KR" altLang="en-US" sz="3200" dirty="0" smtClean="0"/>
              <a:t> </a:t>
            </a:r>
            <a:r>
              <a:rPr lang="en-US" altLang="ko-KR" sz="3200" dirty="0" smtClean="0"/>
              <a:t>– </a:t>
            </a:r>
            <a:r>
              <a:rPr lang="ko-KR" altLang="en-US" sz="3200" dirty="0" smtClean="0"/>
              <a:t>옳지 않음이 이미 증명됨</a:t>
            </a:r>
            <a:endParaRPr lang="en-US" altLang="ko-KR" sz="3200" dirty="0" smtClean="0"/>
          </a:p>
          <a:p>
            <a:pPr marL="914400" lvl="1" indent="-457200"/>
            <a:r>
              <a:rPr lang="en-US" altLang="ko-KR" sz="3200" dirty="0" smtClean="0"/>
              <a:t>1668, Francesco </a:t>
            </a:r>
            <a:r>
              <a:rPr lang="en-US" altLang="ko-KR" sz="3200" dirty="0" err="1" smtClean="0"/>
              <a:t>Redi</a:t>
            </a:r>
            <a:endParaRPr lang="en-US" altLang="ko-KR" sz="3200" dirty="0" smtClean="0"/>
          </a:p>
          <a:p>
            <a:pPr marL="914400" lvl="1" indent="-457200"/>
            <a:r>
              <a:rPr lang="en-US" altLang="ko-KR" sz="3200" dirty="0" smtClean="0"/>
              <a:t>1768,</a:t>
            </a:r>
            <a:r>
              <a:rPr lang="ko-KR" altLang="en-US" sz="3200" dirty="0" smtClean="0"/>
              <a:t> </a:t>
            </a:r>
            <a:r>
              <a:rPr lang="en-US" sz="3200" dirty="0" err="1"/>
              <a:t>Lazzaro</a:t>
            </a:r>
            <a:r>
              <a:rPr lang="en-US" sz="3200" dirty="0"/>
              <a:t> </a:t>
            </a:r>
            <a:r>
              <a:rPr lang="en-US" sz="3200" dirty="0" err="1" smtClean="0"/>
              <a:t>Spallanzani</a:t>
            </a:r>
            <a:endParaRPr lang="en-US" sz="3200" dirty="0" smtClean="0"/>
          </a:p>
          <a:p>
            <a:pPr marL="914400" lvl="1" indent="-457200"/>
            <a:r>
              <a:rPr lang="en-US" altLang="ko-KR" sz="3200" dirty="0" smtClean="0"/>
              <a:t>1861, Louis Pasteur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dirty="0" smtClean="0"/>
              <a:t>Abiogenesis</a:t>
            </a:r>
          </a:p>
          <a:p>
            <a:pPr marL="914400" lvl="1" indent="-457200"/>
            <a:r>
              <a:rPr lang="en-US" altLang="ko-KR" sz="3200" dirty="0" smtClean="0"/>
              <a:t>1924, Alexander </a:t>
            </a:r>
            <a:r>
              <a:rPr lang="en-US" altLang="ko-KR" sz="3200" dirty="0" err="1" smtClean="0"/>
              <a:t>Oparin</a:t>
            </a:r>
            <a:r>
              <a:rPr lang="en-US" altLang="ko-KR" sz="3200" dirty="0" smtClean="0"/>
              <a:t> ‘Origin of Life’: </a:t>
            </a:r>
            <a:r>
              <a:rPr lang="en-US" altLang="ko-KR" sz="3200" dirty="0" err="1" smtClean="0"/>
              <a:t>Primordal</a:t>
            </a:r>
            <a:r>
              <a:rPr lang="en-US" altLang="ko-KR" sz="3200" dirty="0" smtClean="0"/>
              <a:t> soup </a:t>
            </a:r>
            <a:r>
              <a:rPr lang="en-US" altLang="ko-KR" sz="3200" dirty="0" smtClean="0">
                <a:sym typeface="Wingdings" panose="05000000000000000000" pitchFamily="2" charset="2"/>
              </a:rPr>
              <a:t> </a:t>
            </a:r>
            <a:r>
              <a:rPr lang="en-US" altLang="ko-KR" sz="3200" dirty="0" err="1" smtClean="0">
                <a:sym typeface="Wingdings" panose="05000000000000000000" pitchFamily="2" charset="2"/>
              </a:rPr>
              <a:t>Coacervate</a:t>
            </a:r>
            <a:r>
              <a:rPr lang="en-US" altLang="ko-KR" sz="3200" dirty="0" smtClean="0">
                <a:sym typeface="Wingdings" panose="05000000000000000000" pitchFamily="2" charset="2"/>
              </a:rPr>
              <a:t>  Life</a:t>
            </a:r>
            <a:endParaRPr lang="en-US" altLang="ko-KR" sz="3200" dirty="0" smtClean="0"/>
          </a:p>
          <a:p>
            <a:pPr marL="914400" lvl="1" indent="-457200"/>
            <a:r>
              <a:rPr lang="en-US" altLang="ko-KR" sz="3200" dirty="0" smtClean="0"/>
              <a:t>1920s, John B.S. Haldane: ‘</a:t>
            </a:r>
            <a:r>
              <a:rPr lang="ko-KR" altLang="en-US" sz="3200" dirty="0" smtClean="0"/>
              <a:t>뜨거운 멀건 유기물</a:t>
            </a:r>
            <a:r>
              <a:rPr lang="en-US" altLang="ko-KR" sz="3200" dirty="0" smtClean="0"/>
              <a:t> </a:t>
            </a:r>
            <a:r>
              <a:rPr lang="ko-KR" altLang="en-US" sz="3200" dirty="0" smtClean="0"/>
              <a:t>국</a:t>
            </a:r>
            <a:r>
              <a:rPr lang="en-US" altLang="ko-KR" sz="3200" dirty="0" smtClean="0"/>
              <a:t>(Hot dilute soup of organics’</a:t>
            </a:r>
          </a:p>
          <a:p>
            <a:pPr marL="914400" lvl="1" indent="-457200"/>
            <a:r>
              <a:rPr lang="en-US" altLang="ko-KR" sz="3200" dirty="0" smtClean="0"/>
              <a:t>1950s, Stanley Miller</a:t>
            </a:r>
            <a:r>
              <a:rPr lang="ko-KR" altLang="en-US" sz="3200" dirty="0" smtClean="0"/>
              <a:t>의 실험</a:t>
            </a:r>
            <a:r>
              <a:rPr lang="en-US" altLang="ko-KR" sz="3200" dirty="0" smtClean="0"/>
              <a:t> (</a:t>
            </a:r>
            <a:r>
              <a:rPr lang="ko-KR" altLang="en-US" sz="3200" dirty="0" smtClean="0"/>
              <a:t>지도교수</a:t>
            </a:r>
            <a:r>
              <a:rPr lang="en-US" altLang="ko-KR" sz="3200" dirty="0" smtClean="0"/>
              <a:t> H. Urey) </a:t>
            </a:r>
            <a:r>
              <a:rPr lang="en-US" altLang="ko-KR" sz="3200" dirty="0" smtClean="0">
                <a:sym typeface="Wingdings" panose="05000000000000000000" pitchFamily="2" charset="2"/>
              </a:rPr>
              <a:t> </a:t>
            </a:r>
            <a:r>
              <a:rPr lang="ko-KR" altLang="en-US" sz="3200" dirty="0" smtClean="0">
                <a:sym typeface="Wingdings" panose="05000000000000000000" pitchFamily="2" charset="2"/>
              </a:rPr>
              <a:t>아미노산 합성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914400" lvl="1" indent="-457200"/>
            <a:r>
              <a:rPr lang="en-US" altLang="ko-KR" sz="3200" dirty="0" smtClean="0">
                <a:sym typeface="Wingdings" panose="05000000000000000000" pitchFamily="2" charset="2"/>
              </a:rPr>
              <a:t>1950s, Sydney Fox, Kaoru Harada</a:t>
            </a:r>
            <a:r>
              <a:rPr lang="ko-KR" altLang="en-US" sz="3200" dirty="0" smtClean="0">
                <a:sym typeface="Wingdings" panose="05000000000000000000" pitchFamily="2" charset="2"/>
              </a:rPr>
              <a:t>의 실험</a:t>
            </a:r>
            <a:r>
              <a:rPr lang="en-US" altLang="ko-KR" sz="3200" dirty="0" smtClean="0">
                <a:sym typeface="Wingdings" panose="05000000000000000000" pitchFamily="2" charset="2"/>
              </a:rPr>
              <a:t>  Fox’s synthesis of </a:t>
            </a:r>
            <a:r>
              <a:rPr lang="en-US" altLang="ko-KR" sz="3200" dirty="0" err="1" smtClean="0">
                <a:sym typeface="Wingdings" panose="05000000000000000000" pitchFamily="2" charset="2"/>
              </a:rPr>
              <a:t>protenoid</a:t>
            </a:r>
            <a:endParaRPr lang="en-US" altLang="ko-KR" sz="3200" dirty="0" smtClean="0">
              <a:sym typeface="Wingdings" panose="05000000000000000000" pitchFamily="2" charset="2"/>
            </a:endParaRPr>
          </a:p>
          <a:p>
            <a:pPr marL="914400" lvl="1" indent="-457200"/>
            <a:r>
              <a:rPr lang="ko-KR" altLang="en-US" sz="3200" dirty="0" smtClean="0">
                <a:sym typeface="Wingdings" panose="05000000000000000000" pitchFamily="2" charset="2"/>
              </a:rPr>
              <a:t>현재 표준 이론은 없으나</a:t>
            </a:r>
            <a:r>
              <a:rPr lang="en-US" altLang="ko-KR" sz="3200" dirty="0" smtClean="0">
                <a:sym typeface="Wingdings" panose="05000000000000000000" pitchFamily="2" charset="2"/>
              </a:rPr>
              <a:t>, </a:t>
            </a:r>
            <a:r>
              <a:rPr lang="ko-KR" altLang="en-US" sz="3200" dirty="0" smtClean="0">
                <a:sym typeface="Wingdings" panose="05000000000000000000" pitchFamily="2" charset="2"/>
              </a:rPr>
              <a:t>모두 </a:t>
            </a:r>
            <a:r>
              <a:rPr lang="ko-KR" altLang="en-US" sz="3200" dirty="0" err="1" smtClean="0">
                <a:sym typeface="Wingdings" panose="05000000000000000000" pitchFamily="2" charset="2"/>
              </a:rPr>
              <a:t>오파린의</a:t>
            </a:r>
            <a:r>
              <a:rPr lang="ko-KR" altLang="en-US" sz="3200" dirty="0" smtClean="0">
                <a:sym typeface="Wingdings" panose="05000000000000000000" pitchFamily="2" charset="2"/>
              </a:rPr>
              <a:t> 모델과 비슷하게 시작</a:t>
            </a:r>
            <a:r>
              <a:rPr lang="en-US" altLang="ko-KR" sz="3200" dirty="0" smtClean="0">
                <a:sym typeface="Wingdings" panose="05000000000000000000" pitchFamily="2" charset="2"/>
              </a:rPr>
              <a:t>.</a:t>
            </a:r>
          </a:p>
          <a:p>
            <a:pPr marL="1600200" lvl="2" indent="-457200"/>
            <a:r>
              <a:rPr lang="ko-KR" altLang="en-US" sz="3000" dirty="0" smtClean="0">
                <a:sym typeface="Wingdings" panose="05000000000000000000" pitchFamily="2" charset="2"/>
              </a:rPr>
              <a:t>쟁점은</a:t>
            </a:r>
            <a:endParaRPr lang="en-US" altLang="ko-KR" sz="3000" dirty="0" smtClean="0">
              <a:sym typeface="Wingdings" panose="05000000000000000000" pitchFamily="2" charset="2"/>
            </a:endParaRPr>
          </a:p>
          <a:p>
            <a:pPr marL="1600200" lvl="2" indent="-457200"/>
            <a:r>
              <a:rPr lang="ko-KR" altLang="en-US" sz="3000" dirty="0" smtClean="0">
                <a:sym typeface="Wingdings" panose="05000000000000000000" pitchFamily="2" charset="2"/>
              </a:rPr>
              <a:t>어떻게 단위체에서 </a:t>
            </a:r>
            <a:r>
              <a:rPr lang="ko-KR" altLang="en-US" sz="3000" dirty="0" err="1" smtClean="0">
                <a:sym typeface="Wingdings" panose="05000000000000000000" pitchFamily="2" charset="2"/>
              </a:rPr>
              <a:t>중합체로</a:t>
            </a:r>
            <a:r>
              <a:rPr lang="en-US" altLang="ko-KR" sz="3000" dirty="0" smtClean="0">
                <a:sym typeface="Wingdings" panose="05000000000000000000" pitchFamily="2" charset="2"/>
              </a:rPr>
              <a:t>?</a:t>
            </a:r>
            <a:r>
              <a:rPr lang="ko-KR" altLang="en-US" sz="3000" dirty="0" smtClean="0">
                <a:sym typeface="Wingdings" panose="05000000000000000000" pitchFamily="2" charset="2"/>
              </a:rPr>
              <a:t> </a:t>
            </a:r>
            <a:r>
              <a:rPr lang="en-US" altLang="ko-KR" sz="3000" dirty="0" smtClean="0">
                <a:sym typeface="Wingdings" panose="05000000000000000000" pitchFamily="2" charset="2"/>
              </a:rPr>
              <a:t>(monomer  polymer)</a:t>
            </a:r>
          </a:p>
          <a:p>
            <a:pPr marL="1600200" lvl="2" indent="-457200"/>
            <a:r>
              <a:rPr lang="ko-KR" altLang="en-US" sz="3000" dirty="0" smtClean="0">
                <a:sym typeface="Wingdings" panose="05000000000000000000" pitchFamily="2" charset="2"/>
              </a:rPr>
              <a:t>어떻게 대사와 복제가 시작</a:t>
            </a:r>
            <a:r>
              <a:rPr lang="en-US" altLang="ko-KR" sz="3000" dirty="0" smtClean="0">
                <a:sym typeface="Wingdings" panose="05000000000000000000" pitchFamily="2" charset="2"/>
              </a:rPr>
              <a:t>?</a:t>
            </a:r>
            <a:r>
              <a:rPr lang="ko-KR" altLang="en-US" sz="3000" dirty="0" smtClean="0">
                <a:sym typeface="Wingdings" panose="05000000000000000000" pitchFamily="2" charset="2"/>
              </a:rPr>
              <a:t> </a:t>
            </a:r>
            <a:endParaRPr lang="en-US" altLang="ko-KR" sz="3000" dirty="0" smtClean="0"/>
          </a:p>
          <a:p>
            <a:endParaRPr lang="en-US" altLang="ko-K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33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2656"/>
            <a:ext cx="4444655" cy="5805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332656"/>
            <a:ext cx="2938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Francesco </a:t>
            </a:r>
            <a:r>
              <a:rPr lang="en-US" altLang="ko-KR" dirty="0" err="1" smtClean="0"/>
              <a:t>Redi</a:t>
            </a:r>
            <a:r>
              <a:rPr lang="en-US" altLang="ko-KR" dirty="0"/>
              <a:t> 1626-1697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683568" y="6101970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https://commons.wikimedia.org/w/index.php?title=Special:Search&amp;search=francesco+redi&amp;fulltext=1&amp;profile=default&amp;searchToken=2pks9u0tiuiobm9ceewx7fer#/media/File:Redi_Francesco_1626-1697.png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62104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548680"/>
            <a:ext cx="2376264" cy="3498389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899592" y="4066339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1729-99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07504" y="441909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/>
              <a:t>https://commons.wikimedia.org/wiki/File:Spallanzani2.jpg</a:t>
            </a: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332656"/>
            <a:ext cx="4365877" cy="5157192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139952" y="5517392"/>
            <a:ext cx="4509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Louis Pasteur (1822-1895</a:t>
            </a:r>
            <a:r>
              <a:rPr lang="en-US" altLang="ko-KR" dirty="0" smtClean="0"/>
              <a:t>)</a:t>
            </a:r>
          </a:p>
          <a:p>
            <a:r>
              <a:rPr lang="en-US" altLang="ko-KR" sz="1200" dirty="0"/>
              <a:t>https://commons.wikimedia.org/wiki/Louis_Pasteur#/media/File:Louis_Pasteur.jpg</a:t>
            </a:r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5505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8640"/>
            <a:ext cx="3152775" cy="4981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373216"/>
            <a:ext cx="264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A. </a:t>
            </a:r>
            <a:r>
              <a:rPr lang="en-US" altLang="ko-KR" dirty="0" err="1" smtClean="0"/>
              <a:t>Oparin</a:t>
            </a:r>
            <a:r>
              <a:rPr lang="en-US" altLang="ko-KR" dirty="0" smtClean="0"/>
              <a:t>(</a:t>
            </a:r>
            <a:r>
              <a:rPr lang="ko-KR" altLang="en-US" dirty="0" smtClean="0"/>
              <a:t>오른쪽</a:t>
            </a:r>
            <a:r>
              <a:rPr lang="en-US" altLang="ko-KR" dirty="0" smtClean="0"/>
              <a:t>), 1938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217046"/>
            <a:ext cx="1676400" cy="2524125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240288" y="188640"/>
            <a:ext cx="38774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J.B.S. Haldane, in Oxford UK, </a:t>
            </a:r>
            <a:r>
              <a:rPr lang="en-US" altLang="ko-KR" dirty="0" smtClean="0"/>
              <a:t>1914</a:t>
            </a:r>
          </a:p>
          <a:p>
            <a:r>
              <a:rPr lang="en-US" altLang="ko-KR" sz="1200" dirty="0"/>
              <a:t>https://commons.wikimedia.org/wiki/File:Haldane.jpg</a:t>
            </a:r>
            <a:endParaRPr lang="ko-KR" altLang="en-US" sz="1200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3113648"/>
            <a:ext cx="1781175" cy="2628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08104" y="314096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Stanley Miller, 1930-2007</a:t>
            </a:r>
          </a:p>
          <a:p>
            <a:r>
              <a:rPr lang="en-US" altLang="ko-KR" sz="1200" dirty="0"/>
              <a:t>https://commons.wikimedia.org/wiki/Category:Stanley_Miller#/media/File:Miller1999.jpg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59910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08720"/>
            <a:ext cx="3295650" cy="41529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594802" y="5157192"/>
            <a:ext cx="414325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Harold </a:t>
            </a:r>
            <a:r>
              <a:rPr lang="en-US" altLang="ko-KR" dirty="0" smtClean="0"/>
              <a:t>Urey 1893-1981</a:t>
            </a:r>
          </a:p>
          <a:p>
            <a:r>
              <a:rPr lang="en-US" altLang="ko-KR" sz="1200" dirty="0"/>
              <a:t>https://commons.wikimedia.org/wiki/File:Harold_Urey.jpg</a:t>
            </a:r>
            <a:endParaRPr lang="ko-KR" altLang="en-US" sz="12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934668"/>
            <a:ext cx="2143125" cy="291465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4211960" y="3942393"/>
            <a:ext cx="322370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Sidney W. </a:t>
            </a:r>
            <a:r>
              <a:rPr lang="en-US" altLang="ko-KR" dirty="0" smtClean="0"/>
              <a:t>Fox, 1912-1998</a:t>
            </a:r>
          </a:p>
          <a:p>
            <a:r>
              <a:rPr lang="en-US" altLang="ko-KR" sz="1200" dirty="0"/>
              <a:t>https://en.wikipedia.org/wiki/Sidney_W._Fox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70346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1298"/>
            <a:ext cx="6210300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07504" y="116632"/>
            <a:ext cx="2568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Miller-Urey </a:t>
            </a:r>
            <a:r>
              <a:rPr lang="ko-KR" altLang="en-US" dirty="0" smtClean="0"/>
              <a:t>실험</a:t>
            </a:r>
            <a:r>
              <a:rPr lang="en-US" dirty="0" smtClean="0"/>
              <a:t>(1953</a:t>
            </a:r>
            <a:r>
              <a:rPr lang="en-US" dirty="0"/>
              <a:t>).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907704" y="623731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http://en.wikipedia.org/wiki/Miller%E2%80%93Urey_experiment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52120" y="7647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전극</a:t>
            </a:r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36296" y="2420888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진공 펌프</a:t>
            </a:r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732240" y="3284984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시료 </a:t>
            </a:r>
            <a:r>
              <a:rPr lang="ko-KR" altLang="en-US" dirty="0" err="1" smtClean="0"/>
              <a:t>채취관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92280" y="436510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바다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7321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가열기구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594928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모음 장치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93704" y="4180438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시료 </a:t>
            </a:r>
            <a:r>
              <a:rPr lang="ko-KR" altLang="en-US" dirty="0" err="1" smtClean="0"/>
              <a:t>채취관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10535" y="1556792"/>
            <a:ext cx="461665" cy="197265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smtClean="0"/>
              <a:t>수증기 순환 방향</a:t>
            </a:r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139952" y="2843644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가스</a:t>
            </a:r>
            <a:r>
              <a:rPr lang="en-US" altLang="ko-KR" dirty="0" smtClean="0"/>
              <a:t>(</a:t>
            </a:r>
            <a:r>
              <a:rPr lang="ko-KR" altLang="en-US" dirty="0" smtClean="0"/>
              <a:t>원시대기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79912" y="34290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응결장치</a:t>
            </a:r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195736" y="365431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냉각수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39752" y="5374957"/>
            <a:ext cx="1561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응결된 물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유기물 함유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915816" y="1268760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전기 </a:t>
            </a:r>
            <a:r>
              <a:rPr lang="ko-KR" altLang="en-US" dirty="0" err="1" smtClean="0"/>
              <a:t>스파크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2747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altLang="ko-KR" sz="3200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dirty="0" smtClean="0">
                <a:sym typeface="Wingdings" panose="05000000000000000000" pitchFamily="2" charset="2"/>
              </a:rPr>
              <a:t>현재 표준 이론은 없으나</a:t>
            </a:r>
            <a:r>
              <a:rPr lang="en-US" altLang="ko-KR" sz="3200" dirty="0" smtClean="0">
                <a:sym typeface="Wingdings" panose="05000000000000000000" pitchFamily="2" charset="2"/>
              </a:rPr>
              <a:t>, </a:t>
            </a:r>
            <a:r>
              <a:rPr lang="ko-KR" altLang="en-US" sz="3200" dirty="0" smtClean="0">
                <a:sym typeface="Wingdings" panose="05000000000000000000" pitchFamily="2" charset="2"/>
              </a:rPr>
              <a:t>모두 </a:t>
            </a:r>
            <a:r>
              <a:rPr lang="ko-KR" altLang="en-US" sz="3200" dirty="0" err="1" smtClean="0">
                <a:sym typeface="Wingdings" panose="05000000000000000000" pitchFamily="2" charset="2"/>
              </a:rPr>
              <a:t>오파린의</a:t>
            </a:r>
            <a:r>
              <a:rPr lang="ko-KR" altLang="en-US" sz="3200" dirty="0" smtClean="0">
                <a:sym typeface="Wingdings" panose="05000000000000000000" pitchFamily="2" charset="2"/>
              </a:rPr>
              <a:t> 모델과 비슷하게 시작</a:t>
            </a:r>
            <a:r>
              <a:rPr lang="en-US" altLang="ko-KR" sz="3200" dirty="0" smtClean="0">
                <a:sym typeface="Wingdings" panose="05000000000000000000" pitchFamily="2" charset="2"/>
              </a:rPr>
              <a:t>.</a:t>
            </a:r>
            <a:endParaRPr lang="en-US" altLang="ko-KR" sz="3200" dirty="0">
              <a:sym typeface="Wingdings" panose="05000000000000000000" pitchFamily="2" charset="2"/>
            </a:endParaRPr>
          </a:p>
          <a:p>
            <a:pPr marL="914400" lvl="1" indent="-457200"/>
            <a:endParaRPr lang="en-US" altLang="ko-KR" sz="3200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000" dirty="0" smtClean="0">
                <a:sym typeface="Wingdings" panose="05000000000000000000" pitchFamily="2" charset="2"/>
              </a:rPr>
              <a:t>쟁점은</a:t>
            </a:r>
            <a:endParaRPr lang="en-US" altLang="ko-KR" sz="3000" dirty="0" smtClean="0">
              <a:sym typeface="Wingdings" panose="05000000000000000000" pitchFamily="2" charset="2"/>
            </a:endParaRPr>
          </a:p>
          <a:p>
            <a:pPr marL="1600200" lvl="2" indent="-457200"/>
            <a:r>
              <a:rPr lang="ko-KR" altLang="en-US" sz="3000" dirty="0" smtClean="0">
                <a:sym typeface="Wingdings" panose="05000000000000000000" pitchFamily="2" charset="2"/>
              </a:rPr>
              <a:t>유기물은 지구에서 만들어진 것인가</a:t>
            </a:r>
            <a:r>
              <a:rPr lang="en-US" altLang="ko-KR" sz="3000" dirty="0" smtClean="0">
                <a:sym typeface="Wingdings" panose="05000000000000000000" pitchFamily="2" charset="2"/>
              </a:rPr>
              <a:t>?</a:t>
            </a:r>
          </a:p>
          <a:p>
            <a:pPr marL="1600200" lvl="2" indent="-457200"/>
            <a:r>
              <a:rPr lang="ko-KR" altLang="en-US" sz="3000" dirty="0" smtClean="0">
                <a:sym typeface="Wingdings" panose="05000000000000000000" pitchFamily="2" charset="2"/>
              </a:rPr>
              <a:t>유기물 합성을 위한 에너지는 어디에서 왔는가</a:t>
            </a:r>
            <a:r>
              <a:rPr lang="en-US" altLang="ko-KR" sz="3000" dirty="0" smtClean="0">
                <a:sym typeface="Wingdings" panose="05000000000000000000" pitchFamily="2" charset="2"/>
              </a:rPr>
              <a:t>?</a:t>
            </a:r>
          </a:p>
          <a:p>
            <a:pPr marL="1600200" lvl="2" indent="-457200"/>
            <a:r>
              <a:rPr lang="ko-KR" altLang="en-US" sz="3000" dirty="0" smtClean="0">
                <a:sym typeface="Wingdings" panose="05000000000000000000" pitchFamily="2" charset="2"/>
              </a:rPr>
              <a:t>어떻게 단위체에서 </a:t>
            </a:r>
            <a:r>
              <a:rPr lang="ko-KR" altLang="en-US" sz="3000" dirty="0" err="1" smtClean="0">
                <a:sym typeface="Wingdings" panose="05000000000000000000" pitchFamily="2" charset="2"/>
              </a:rPr>
              <a:t>중합체를</a:t>
            </a:r>
            <a:r>
              <a:rPr lang="ko-KR" altLang="en-US" sz="3000" dirty="0" smtClean="0">
                <a:sym typeface="Wingdings" panose="05000000000000000000" pitchFamily="2" charset="2"/>
              </a:rPr>
              <a:t> 형성하였는가</a:t>
            </a:r>
            <a:r>
              <a:rPr lang="en-US" altLang="ko-KR" sz="3000" dirty="0" smtClean="0">
                <a:sym typeface="Wingdings" panose="05000000000000000000" pitchFamily="2" charset="2"/>
              </a:rPr>
              <a:t>?</a:t>
            </a:r>
            <a:r>
              <a:rPr lang="ko-KR" altLang="en-US" sz="3000" dirty="0" smtClean="0">
                <a:sym typeface="Wingdings" panose="05000000000000000000" pitchFamily="2" charset="2"/>
              </a:rPr>
              <a:t> </a:t>
            </a:r>
            <a:r>
              <a:rPr lang="en-US" altLang="ko-KR" sz="3000" dirty="0" smtClean="0">
                <a:sym typeface="Wingdings" panose="05000000000000000000" pitchFamily="2" charset="2"/>
              </a:rPr>
              <a:t>(monomer  polymer)</a:t>
            </a:r>
          </a:p>
          <a:p>
            <a:pPr marL="1600200" lvl="2" indent="-457200"/>
            <a:r>
              <a:rPr lang="ko-KR" altLang="en-US" sz="3000" dirty="0" smtClean="0">
                <a:sym typeface="Wingdings" panose="05000000000000000000" pitchFamily="2" charset="2"/>
              </a:rPr>
              <a:t>어떻게 대사와 복제가 가능한 생명체로 진화하였는가</a:t>
            </a:r>
            <a:r>
              <a:rPr lang="en-US" altLang="ko-KR" sz="3000" dirty="0" smtClean="0">
                <a:sym typeface="Wingdings" panose="05000000000000000000" pitchFamily="2" charset="2"/>
              </a:rPr>
              <a:t>?</a:t>
            </a:r>
            <a:r>
              <a:rPr lang="ko-KR" altLang="en-US" sz="3000" dirty="0" smtClean="0">
                <a:sym typeface="Wingdings" panose="05000000000000000000" pitchFamily="2" charset="2"/>
              </a:rPr>
              <a:t> </a:t>
            </a:r>
            <a:endParaRPr lang="en-US" altLang="ko-KR" sz="3000" dirty="0" smtClean="0">
              <a:sym typeface="Wingdings" panose="05000000000000000000" pitchFamily="2" charset="2"/>
            </a:endParaRPr>
          </a:p>
          <a:p>
            <a:pPr marL="1600200" lvl="2" indent="-457200"/>
            <a:endParaRPr lang="en-US" altLang="ko-KR" sz="3000" dirty="0">
              <a:sym typeface="Wingdings" panose="05000000000000000000" pitchFamily="2" charset="2"/>
            </a:endParaRPr>
          </a:p>
          <a:p>
            <a:pPr marL="457200" indent="-457200"/>
            <a:r>
              <a:rPr lang="en-US" altLang="ko-KR" sz="2600" dirty="0" smtClean="0"/>
              <a:t>https</a:t>
            </a:r>
            <a:r>
              <a:rPr lang="en-US" altLang="ko-KR" sz="2600" dirty="0"/>
              <a:t>://en.wikipedia.org/wiki/Abiogenesis</a:t>
            </a:r>
          </a:p>
          <a:p>
            <a:pPr marL="1600200" lvl="2" indent="-457200"/>
            <a:endParaRPr lang="en-US" altLang="ko-KR" sz="3000" dirty="0" smtClean="0"/>
          </a:p>
          <a:p>
            <a:endParaRPr lang="en-US" altLang="ko-KR" sz="3200" dirty="0" smtClean="0"/>
          </a:p>
        </p:txBody>
      </p:sp>
    </p:spTree>
    <p:extLst>
      <p:ext uri="{BB962C8B-B14F-4D97-AF65-F5344CB8AC3E}">
        <p14:creationId xmlns:p14="http://schemas.microsoft.com/office/powerpoint/2010/main" val="89445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433467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5-1-2. </a:t>
            </a:r>
            <a:r>
              <a:rPr lang="ko-KR" altLang="en-US" sz="3200" dirty="0" smtClean="0"/>
              <a:t>생명의 역사</a:t>
            </a:r>
            <a:endParaRPr lang="en-US" altLang="ko-KR" sz="3200" dirty="0" smtClean="0"/>
          </a:p>
          <a:p>
            <a:endParaRPr lang="en-US" altLang="ko-K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 smtClean="0"/>
              <a:t>최초의 생명체의 증거</a:t>
            </a:r>
            <a:r>
              <a:rPr lang="en-US" altLang="ko-KR" dirty="0" smtClean="0"/>
              <a:t> 1</a:t>
            </a:r>
            <a:endParaRPr lang="en-US" altLang="ko-KR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57" y="2276872"/>
            <a:ext cx="2476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832757" y="4221088"/>
            <a:ext cx="2358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http://www.nature.com/news/2011/110220/full/news.2011.110.html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4456187" cy="464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3923928" y="61989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http://astrobioloblog.wordpress.com/2011/03/13/panspermia-did-life-on-earth-come-from-space-%E2%80%93-part-3-richard-hoover-cyanobacteria-from-space/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2757" y="4869160"/>
            <a:ext cx="2811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호주 </a:t>
            </a:r>
            <a:r>
              <a:rPr lang="ko-KR" altLang="en-US" dirty="0" err="1" smtClean="0"/>
              <a:t>아펙스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처트</a:t>
            </a:r>
            <a:endParaRPr lang="en-US" altLang="ko-KR" dirty="0" smtClean="0"/>
          </a:p>
          <a:p>
            <a:r>
              <a:rPr lang="en-US" altLang="ko-KR" dirty="0" smtClean="0"/>
              <a:t>- 35</a:t>
            </a:r>
            <a:r>
              <a:rPr lang="ko-KR" altLang="en-US" dirty="0" smtClean="0"/>
              <a:t>억년 전 미생물 화석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732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필수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1050</TotalTime>
  <Words>425</Words>
  <Application>Microsoft Office PowerPoint</Application>
  <PresentationFormat>화면 슬라이드 쇼(4:3)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맑은 고딕</vt:lpstr>
      <vt:lpstr>Arial</vt:lpstr>
      <vt:lpstr>Wingdings</vt:lpstr>
      <vt:lpstr>필수</vt:lpstr>
      <vt:lpstr>자원과 환경 Ch. 5. 화석 연료</vt:lpstr>
      <vt:lpstr>5-1. 지구상의 생물 – 과거와 현재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지구의 선물, 그 빛과 그림자 제 1장 행성 지구</dc:title>
  <dc:creator>jyy</dc:creator>
  <cp:lastModifiedBy>Jae-Young Yu</cp:lastModifiedBy>
  <cp:revision>61</cp:revision>
  <dcterms:created xsi:type="dcterms:W3CDTF">2013-09-03T00:41:18Z</dcterms:created>
  <dcterms:modified xsi:type="dcterms:W3CDTF">2017-11-17T07:08:30Z</dcterms:modified>
</cp:coreProperties>
</file>